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8"/>
  </p:notesMasterIdLst>
  <p:sldIdLst>
    <p:sldId id="256" r:id="rId2"/>
    <p:sldId id="324" r:id="rId3"/>
    <p:sldId id="328" r:id="rId4"/>
    <p:sldId id="352" r:id="rId5"/>
    <p:sldId id="353" r:id="rId6"/>
    <p:sldId id="354" r:id="rId7"/>
    <p:sldId id="355" r:id="rId8"/>
    <p:sldId id="322" r:id="rId9"/>
    <p:sldId id="356" r:id="rId10"/>
    <p:sldId id="357" r:id="rId11"/>
    <p:sldId id="358" r:id="rId12"/>
    <p:sldId id="359" r:id="rId13"/>
    <p:sldId id="360" r:id="rId14"/>
    <p:sldId id="361" r:id="rId15"/>
    <p:sldId id="362" r:id="rId16"/>
    <p:sldId id="455" r:id="rId17"/>
    <p:sldId id="456" r:id="rId18"/>
    <p:sldId id="457" r:id="rId19"/>
    <p:sldId id="458" r:id="rId20"/>
    <p:sldId id="459" r:id="rId21"/>
    <p:sldId id="460" r:id="rId22"/>
    <p:sldId id="461" r:id="rId23"/>
    <p:sldId id="462" r:id="rId24"/>
    <p:sldId id="463" r:id="rId25"/>
    <p:sldId id="305" r:id="rId26"/>
    <p:sldId id="323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79D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486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97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633808-4D66-4A18-AEB5-16F5EA9B7D51}" type="datetimeFigureOut">
              <a:rPr lang="en-US" smtClean="0"/>
              <a:t>12/7/2021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1B5F94-58F5-4AF2-B96D-50BF38728E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7630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1B5F94-58F5-4AF2-B96D-50BF38728E4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6201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1B5F94-58F5-4AF2-B96D-50BF38728E4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4096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1B5F94-58F5-4AF2-B96D-50BF38728E4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7798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1B5F94-58F5-4AF2-B96D-50BF38728E4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7840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DBE68D-AF1E-4D7C-8B80-1EBA83E160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E8E03E-740F-40A2-9648-911BD2A572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C0FAB3-5E54-4713-ACF2-7D575CD577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6B2C3-558B-48FB-A029-22CFB7392BA1}" type="datetimeFigureOut">
              <a:rPr lang="en-US" smtClean="0"/>
              <a:t>12/7/2021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5896DB-CFFB-41B1-83A7-6CC0431152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F98D79-8D3D-4467-9F20-1F8CF96C13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9A52B-AF45-4FEE-935C-103CE04D3E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4862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1C8AF-C1F0-4A6B-9793-04418B177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6047BC-F31B-4178-8D9B-F1DAA577A8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E93A79-7EB4-4BCE-AFC5-6DFA052D2A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6B2C3-558B-48FB-A029-22CFB7392BA1}" type="datetimeFigureOut">
              <a:rPr lang="en-US" smtClean="0"/>
              <a:t>12/7/2021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827B04-8B05-4F4D-9152-0510E4A85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FEF10D-9A52-4AFB-9328-9361B6120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9A52B-AF45-4FEE-935C-103CE04D3E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0815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0969F1D-A000-437D-A759-B51C4745ABB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72BDB6C-A4DB-443C-BF2B-CB0FAF40AC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36B90C-ED44-4F2D-B4C5-2110B99245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6B2C3-558B-48FB-A029-22CFB7392BA1}" type="datetimeFigureOut">
              <a:rPr lang="en-US" smtClean="0"/>
              <a:t>12/7/2021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1F495A-0C9D-4B46-AB49-C9DF8FE908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4BBE1D-22BA-4219-87B5-836CA0977D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9A52B-AF45-4FEE-935C-103CE04D3E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3114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4FD4FD-06D8-4D18-8E58-A9DBE64590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033489-80F1-4B7C-8457-A4DB917E31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C8D7FC-5A80-4305-9755-B08237F86A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6B2C3-558B-48FB-A029-22CFB7392BA1}" type="datetimeFigureOut">
              <a:rPr lang="en-US" smtClean="0"/>
              <a:t>12/7/2021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F7A358-5698-44CA-81EC-6830595A56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7801F5-E506-4F37-A445-1644AD0BDF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9A52B-AF45-4FEE-935C-103CE04D3E21}" type="slidenum">
              <a:rPr lang="en-US" smtClean="0"/>
              <a:t>‹#›</a:t>
            </a:fld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CD6C68B-7F3B-4E26-89A0-9BD722880535}"/>
              </a:ext>
            </a:extLst>
          </p:cNvPr>
          <p:cNvGrpSpPr/>
          <p:nvPr/>
        </p:nvGrpSpPr>
        <p:grpSpPr>
          <a:xfrm>
            <a:off x="888093" y="6482483"/>
            <a:ext cx="3005250" cy="305869"/>
            <a:chOff x="885371" y="3347764"/>
            <a:chExt cx="3005250" cy="305869"/>
          </a:xfrm>
        </p:grpSpPr>
        <p:sp>
          <p:nvSpPr>
            <p:cNvPr id="10" name="Title 1">
              <a:extLst>
                <a:ext uri="{FF2B5EF4-FFF2-40B4-BE49-F238E27FC236}">
                  <a16:creationId xmlns:a16="http://schemas.microsoft.com/office/drawing/2014/main" id="{80B5CB39-C22B-41E0-A354-E85F63046623}"/>
                </a:ext>
              </a:extLst>
            </p:cNvPr>
            <p:cNvSpPr txBox="1">
              <a:spLocks/>
            </p:cNvSpPr>
            <p:nvPr/>
          </p:nvSpPr>
          <p:spPr>
            <a:xfrm>
              <a:off x="885371" y="3429000"/>
              <a:ext cx="850538" cy="224633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800" dirty="0">
                  <a:latin typeface="Bahnschrift" panose="020B0502040204020203" pitchFamily="34" charset="0"/>
                </a:rPr>
                <a:t>Lesson 10:</a:t>
              </a:r>
            </a:p>
          </p:txBody>
        </p:sp>
        <p:sp>
          <p:nvSpPr>
            <p:cNvPr id="11" name="Title 1">
              <a:extLst>
                <a:ext uri="{FF2B5EF4-FFF2-40B4-BE49-F238E27FC236}">
                  <a16:creationId xmlns:a16="http://schemas.microsoft.com/office/drawing/2014/main" id="{B7539477-ACAB-4EEA-84BD-793BDA21D04F}"/>
                </a:ext>
              </a:extLst>
            </p:cNvPr>
            <p:cNvSpPr txBox="1">
              <a:spLocks/>
            </p:cNvSpPr>
            <p:nvPr/>
          </p:nvSpPr>
          <p:spPr>
            <a:xfrm>
              <a:off x="1389472" y="3347764"/>
              <a:ext cx="2501149" cy="305869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800" dirty="0">
                  <a:latin typeface="Bahnschrift" panose="020B0502040204020203" pitchFamily="34" charset="0"/>
                </a:rPr>
                <a:t>Movement and UI in Virtual Reality</a:t>
              </a:r>
            </a:p>
          </p:txBody>
        </p:sp>
      </p:grpSp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0C420FC1-5744-4296-82E1-3811D4173F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972" y="6367069"/>
            <a:ext cx="644183" cy="22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8392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80007C-83B4-4CFB-AD8F-A2D13D9B1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A8C006-1843-40F8-9076-05159366E4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292538-6535-458C-814F-B568423369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6B2C3-558B-48FB-A029-22CFB7392BA1}" type="datetimeFigureOut">
              <a:rPr lang="en-US" smtClean="0"/>
              <a:t>12/7/2021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45CABD-3C96-4F92-8085-D1C145735F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6F0C6B-4529-4226-8F9E-7A6B22E76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9A52B-AF45-4FEE-935C-103CE04D3E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723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2F534F-6488-490C-BB69-CE7D41A95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6C7CF2-2746-4622-847E-9B725459B6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E2576C-5B41-4F0D-B2AB-42BEFD6081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6257AE-D84B-49BC-8E12-C2EDB57985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6B2C3-558B-48FB-A029-22CFB7392BA1}" type="datetimeFigureOut">
              <a:rPr lang="en-US" smtClean="0"/>
              <a:t>12/7/2021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423AD4-DB7A-47AF-B88B-9DC9C40117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9644F4-F02A-46B5-BCF7-5252BE19C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9A52B-AF45-4FEE-935C-103CE04D3E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7206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9613AD-28C8-48F9-935F-E75758AC27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7E42AF-7A26-4D43-9818-CA29C21A11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DCD3CA-D8C8-4ABE-8896-B678D7902F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609894-D087-406C-BE00-C3DC58BE62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5D1CA42-76E6-4017-B0DF-1D649AB52FB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8FA18B8-A5BD-48EB-B5C8-1990028E19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6B2C3-558B-48FB-A029-22CFB7392BA1}" type="datetimeFigureOut">
              <a:rPr lang="en-US" smtClean="0"/>
              <a:t>12/7/2021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356CB8F-D3E4-4AB3-914F-4507FE2D07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DD1A1DA-07D8-42D0-A558-503950390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9A52B-AF45-4FEE-935C-103CE04D3E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1936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A6712-4141-471F-ADA6-A359E0D40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4F7A834-7785-4C07-A334-2B81418EDF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6B2C3-558B-48FB-A029-22CFB7392BA1}" type="datetimeFigureOut">
              <a:rPr lang="en-US" smtClean="0"/>
              <a:t>12/7/2021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BBF6A1-B283-48DF-909F-09690B4D31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30D88B-ECA4-4D27-A6CB-8B157A73B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9A52B-AF45-4FEE-935C-103CE04D3E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13089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E41D960-4A9C-40AD-9902-B04D8339DA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6B2C3-558B-48FB-A029-22CFB7392BA1}" type="datetimeFigureOut">
              <a:rPr lang="en-US" smtClean="0"/>
              <a:t>12/7/2021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436E6B6-FDB5-4090-910B-0AA137AF94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0575CF-8F35-4C21-94AB-858B6A79BF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9A52B-AF45-4FEE-935C-103CE04D3E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2467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E3F4F5-2BB3-4B93-B584-6041DF7F33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6EB155-ABE0-4595-91D3-FEDD67BB57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99DFBB-C938-477D-9D1B-8E9320E29C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75276D-3635-446F-9F80-79B768C33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6B2C3-558B-48FB-A029-22CFB7392BA1}" type="datetimeFigureOut">
              <a:rPr lang="en-US" smtClean="0"/>
              <a:t>12/7/2021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6C5F93-0775-4BF0-A028-26E44730D1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914E7F-35A3-4101-91EB-CE46C07A49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9A52B-AF45-4FEE-935C-103CE04D3E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2464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8CBD0-0E1E-47EC-B382-90CBD0920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A828B3-5B78-42B6-927A-6D132AB3C09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718394-56B7-4D1F-9EDA-2C83BFD326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0B9347-D3EB-4C4D-B4FD-D83715C9D6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6B2C3-558B-48FB-A029-22CFB7392BA1}" type="datetimeFigureOut">
              <a:rPr lang="en-US" smtClean="0"/>
              <a:t>12/7/2021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DE6B54-DC1B-4066-84C8-5E749DE697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503668-B19A-472A-850E-1F0D106AD6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9A52B-AF45-4FEE-935C-103CE04D3E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6129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8FAC1B0-40B5-4DD8-B818-5D05675FF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928326-9017-4F84-B094-AB3A75B7BE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5493CF-894C-447C-9144-1540DA7348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36B2C3-558B-48FB-A029-22CFB7392BA1}" type="datetimeFigureOut">
              <a:rPr lang="en-US" smtClean="0"/>
              <a:t>12/7/2021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DAAFBC-7E7E-46D7-BCE8-D6FA084F1E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00BC29-9899-41D3-80A7-565389B63A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29A52B-AF45-4FEE-935C-103CE04D3E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4053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google.com/presentation/d/1dPhQyBvGJAfZ3wHUnozPTOO5Tp6oGWvNz24XaSKD7Js/edit?usp=sharing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C61482-77F5-47F7-BEC5-67935E5C9C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85371" y="1964284"/>
            <a:ext cx="10421258" cy="2387429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latin typeface="Bahnschrift" panose="020B0502040204020203" pitchFamily="34" charset="0"/>
              </a:rPr>
              <a:t>Immersive Technology Development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DAF323A-A780-4FA4-A720-9FFC01DF31E1}"/>
              </a:ext>
            </a:extLst>
          </p:cNvPr>
          <p:cNvGrpSpPr/>
          <p:nvPr/>
        </p:nvGrpSpPr>
        <p:grpSpPr>
          <a:xfrm>
            <a:off x="885371" y="4351711"/>
            <a:ext cx="10121999" cy="606426"/>
            <a:chOff x="885371" y="3428998"/>
            <a:chExt cx="10121999" cy="606426"/>
          </a:xfrm>
        </p:grpSpPr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DE6EFA1D-96F5-415F-9EFD-5D81B64CD0D5}"/>
                </a:ext>
              </a:extLst>
            </p:cNvPr>
            <p:cNvSpPr txBox="1">
              <a:spLocks/>
            </p:cNvSpPr>
            <p:nvPr/>
          </p:nvSpPr>
          <p:spPr>
            <a:xfrm>
              <a:off x="885371" y="3428999"/>
              <a:ext cx="2210304" cy="606425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2800" dirty="0">
                  <a:latin typeface="Bahnschrift" panose="020B0502040204020203" pitchFamily="34" charset="0"/>
                </a:rPr>
                <a:t>Lesson 10:</a:t>
              </a:r>
            </a:p>
          </p:txBody>
        </p:sp>
        <p:sp>
          <p:nvSpPr>
            <p:cNvPr id="8" name="Title 1">
              <a:extLst>
                <a:ext uri="{FF2B5EF4-FFF2-40B4-BE49-F238E27FC236}">
                  <a16:creationId xmlns:a16="http://schemas.microsoft.com/office/drawing/2014/main" id="{D5FCAAC2-7467-4595-94FA-FE56AC74343A}"/>
                </a:ext>
              </a:extLst>
            </p:cNvPr>
            <p:cNvSpPr txBox="1">
              <a:spLocks/>
            </p:cNvSpPr>
            <p:nvPr/>
          </p:nvSpPr>
          <p:spPr>
            <a:xfrm>
              <a:off x="2585258" y="3428998"/>
              <a:ext cx="8422112" cy="60642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2800" dirty="0">
                  <a:latin typeface="Bahnschrift" panose="020B0502040204020203" pitchFamily="34" charset="0"/>
                </a:rPr>
                <a:t>Movement and UI in Virtual Reality</a:t>
              </a:r>
            </a:p>
          </p:txBody>
        </p:sp>
      </p:grpSp>
      <p:sp>
        <p:nvSpPr>
          <p:cNvPr id="10" name="Title 1">
            <a:extLst>
              <a:ext uri="{FF2B5EF4-FFF2-40B4-BE49-F238E27FC236}">
                <a16:creationId xmlns:a16="http://schemas.microsoft.com/office/drawing/2014/main" id="{1F0700B9-0AEC-4404-9ED7-5A33BC0335D8}"/>
              </a:ext>
            </a:extLst>
          </p:cNvPr>
          <p:cNvSpPr txBox="1">
            <a:spLocks/>
          </p:cNvSpPr>
          <p:nvPr/>
        </p:nvSpPr>
        <p:spPr>
          <a:xfrm>
            <a:off x="885371" y="6162296"/>
            <a:ext cx="956130" cy="60642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800" i="1" dirty="0">
                <a:latin typeface="Bahnschrift" panose="020B0502040204020203" pitchFamily="34" charset="0"/>
              </a:rPr>
              <a:t>Elyas Chua-Aziz</a:t>
            </a:r>
          </a:p>
          <a:p>
            <a:pPr algn="l"/>
            <a:r>
              <a:rPr lang="en-US" sz="800" i="1" dirty="0">
                <a:latin typeface="Bahnschrift" panose="020B0502040204020203" pitchFamily="34" charset="0"/>
              </a:rPr>
              <a:t>cel9@np.edu.sg</a:t>
            </a:r>
          </a:p>
          <a:p>
            <a:pPr algn="l"/>
            <a:r>
              <a:rPr lang="en-US" sz="800" i="1" dirty="0">
                <a:latin typeface="Bahnschrift" panose="020B0502040204020203" pitchFamily="34" charset="0"/>
              </a:rPr>
              <a:t>Diploma in IM</a:t>
            </a:r>
          </a:p>
          <a:p>
            <a:pPr algn="l"/>
            <a:r>
              <a:rPr lang="en-US" sz="800" i="1" dirty="0">
                <a:latin typeface="Bahnschrift" panose="020B0502040204020203" pitchFamily="34" charset="0"/>
              </a:rPr>
              <a:t>October 2021</a:t>
            </a:r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278D45F9-5001-4983-8499-CE24112BB9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794" y="1798504"/>
            <a:ext cx="2007458" cy="707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2041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4E5970-3812-4B23-BF67-26CB2C14C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Bahnschrift" panose="020B0502040204020203" pitchFamily="34" charset="0"/>
              </a:rPr>
              <a:t>Teleportation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FD8C2D-32F9-4E05-B1D6-A27CCD110B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735049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Bahnschrift" panose="020B0502040204020203" pitchFamily="34" charset="0"/>
              </a:rPr>
              <a:t>Once created, you will see a white plane added to your scene.</a:t>
            </a:r>
          </a:p>
          <a:p>
            <a:pPr lvl="1"/>
            <a:r>
              <a:rPr lang="en-US" sz="2000" dirty="0">
                <a:latin typeface="Bahnschrift" panose="020B0502040204020203" pitchFamily="34" charset="0"/>
              </a:rPr>
              <a:t>Expand the object in the Hierarchy.</a:t>
            </a:r>
          </a:p>
          <a:p>
            <a:pPr lvl="1"/>
            <a:r>
              <a:rPr lang="en-US" sz="2000" dirty="0">
                <a:latin typeface="Bahnschrift" panose="020B0502040204020203" pitchFamily="34" charset="0"/>
              </a:rPr>
              <a:t>You will see a child object named “Anchor”.</a:t>
            </a:r>
          </a:p>
          <a:p>
            <a:endParaRPr lang="en-US" sz="2400" dirty="0">
              <a:latin typeface="Bahnschrift" panose="020B0502040204020203" pitchFamily="34" charset="0"/>
            </a:endParaRPr>
          </a:p>
          <a:p>
            <a:r>
              <a:rPr lang="en-US" sz="2400" dirty="0">
                <a:latin typeface="Bahnschrift" panose="020B0502040204020203" pitchFamily="34" charset="0"/>
              </a:rPr>
              <a:t>The Anchor object corresponds to the blue outlined cube that you see in your Scene view.</a:t>
            </a:r>
          </a:p>
          <a:p>
            <a:pPr lvl="1"/>
            <a:r>
              <a:rPr lang="en-US" sz="2000" dirty="0">
                <a:latin typeface="Bahnschrift" panose="020B0502040204020203" pitchFamily="34" charset="0"/>
              </a:rPr>
              <a:t>This cube will be used as a reference to where your user will stand and face after teleporting to the Teleportation Anchor.</a:t>
            </a:r>
          </a:p>
          <a:p>
            <a:pPr lvl="1"/>
            <a:r>
              <a:rPr lang="en-US" sz="2000" dirty="0">
                <a:latin typeface="Bahnschrift" panose="020B0502040204020203" pitchFamily="34" charset="0"/>
              </a:rPr>
              <a:t>The position and rotation of the cube can be manipulated by selecting the Anchor object and moving/rotating it the same way you would any other object.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672C521-2733-400C-9692-6A3BAE4922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4300" y="5286375"/>
            <a:ext cx="4457700" cy="157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3044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4E5970-3812-4B23-BF67-26CB2C14C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Bahnschrift" panose="020B0502040204020203" pitchFamily="34" charset="0"/>
              </a:rPr>
              <a:t>Teleportation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FD8C2D-32F9-4E05-B1D6-A27CCD110B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5857875" cy="4735049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Bahnschrift" panose="020B0502040204020203" pitchFamily="34" charset="0"/>
              </a:rPr>
              <a:t>To set up the snapping feature, we must adjust the ‘Match Orientation’ setting in the Teleportation Anchor.</a:t>
            </a:r>
          </a:p>
          <a:p>
            <a:endParaRPr lang="en-US" sz="2400" dirty="0">
              <a:latin typeface="Bahnschrift" panose="020B0502040204020203" pitchFamily="34" charset="0"/>
            </a:endParaRPr>
          </a:p>
          <a:p>
            <a:r>
              <a:rPr lang="en-US" sz="2400" dirty="0">
                <a:latin typeface="Bahnschrift" panose="020B0502040204020203" pitchFamily="34" charset="0"/>
              </a:rPr>
              <a:t>The options will affect the snapping in the following ways:</a:t>
            </a:r>
          </a:p>
          <a:p>
            <a:pPr lvl="1"/>
            <a:r>
              <a:rPr lang="en-US" sz="2000" dirty="0">
                <a:latin typeface="Bahnschrift" panose="020B0502040204020203" pitchFamily="34" charset="0"/>
              </a:rPr>
              <a:t>World Space Up</a:t>
            </a:r>
          </a:p>
          <a:p>
            <a:pPr lvl="2"/>
            <a:r>
              <a:rPr lang="en-US" sz="1600" dirty="0">
                <a:latin typeface="Bahnschrift" panose="020B0502040204020203" pitchFamily="34" charset="0"/>
              </a:rPr>
              <a:t>The upward direction of the user will match the world’s up direction.</a:t>
            </a:r>
          </a:p>
          <a:p>
            <a:pPr lvl="1"/>
            <a:r>
              <a:rPr lang="en-US" sz="2000" dirty="0">
                <a:latin typeface="Bahnschrift" panose="020B0502040204020203" pitchFamily="34" charset="0"/>
              </a:rPr>
              <a:t>Target Up</a:t>
            </a:r>
          </a:p>
          <a:p>
            <a:pPr lvl="2"/>
            <a:r>
              <a:rPr lang="en-US" sz="1600" dirty="0">
                <a:latin typeface="Bahnschrift" panose="020B0502040204020203" pitchFamily="34" charset="0"/>
              </a:rPr>
              <a:t>The upward direction of the user will match the cube’s up direction.</a:t>
            </a:r>
          </a:p>
          <a:p>
            <a:pPr lvl="1"/>
            <a:r>
              <a:rPr lang="en-US" sz="2000" dirty="0">
                <a:latin typeface="Bahnschrift" panose="020B0502040204020203" pitchFamily="34" charset="0"/>
              </a:rPr>
              <a:t>Target Up And Forward</a:t>
            </a:r>
          </a:p>
          <a:p>
            <a:pPr lvl="1"/>
            <a:r>
              <a:rPr lang="en-US" sz="2000" dirty="0">
                <a:latin typeface="Bahnschrift" panose="020B0502040204020203" pitchFamily="34" charset="0"/>
              </a:rPr>
              <a:t>None</a:t>
            </a:r>
            <a:endParaRPr lang="en-US" sz="400" dirty="0">
              <a:latin typeface="Bahnschrift" panose="020B0502040204020203" pitchFamily="34" charset="0"/>
            </a:endParaRPr>
          </a:p>
          <a:p>
            <a:endParaRPr lang="en-US" sz="2400" dirty="0">
              <a:latin typeface="Bahnschrift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D4D676-79D8-44C4-B68B-080D5064EF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6075" y="1690688"/>
            <a:ext cx="5495925" cy="333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4378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4E5970-3812-4B23-BF67-26CB2C14C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Bahnschrift" panose="020B0502040204020203" pitchFamily="34" charset="0"/>
              </a:rPr>
              <a:t>Teleportation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FD8C2D-32F9-4E05-B1D6-A27CCD110B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5857875" cy="4735049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Bahnschrift" panose="020B0502040204020203" pitchFamily="34" charset="0"/>
              </a:rPr>
              <a:t>To set up the snapping feature, we must adjust the ‘Match Orientation’ setting in the Teleportation Anchor.</a:t>
            </a:r>
          </a:p>
          <a:p>
            <a:endParaRPr lang="en-US" sz="2400" dirty="0">
              <a:latin typeface="Bahnschrift" panose="020B0502040204020203" pitchFamily="34" charset="0"/>
            </a:endParaRPr>
          </a:p>
          <a:p>
            <a:r>
              <a:rPr lang="en-US" sz="2400" dirty="0">
                <a:latin typeface="Bahnschrift" panose="020B0502040204020203" pitchFamily="34" charset="0"/>
              </a:rPr>
              <a:t>The options will affect the snapping in the following ways:</a:t>
            </a:r>
          </a:p>
          <a:p>
            <a:pPr lvl="1"/>
            <a:r>
              <a:rPr lang="en-US" sz="2000" dirty="0">
                <a:latin typeface="Bahnschrift" panose="020B0502040204020203" pitchFamily="34" charset="0"/>
              </a:rPr>
              <a:t>World Space Up</a:t>
            </a:r>
          </a:p>
          <a:p>
            <a:pPr lvl="1"/>
            <a:r>
              <a:rPr lang="en-US" sz="2000" dirty="0">
                <a:latin typeface="Bahnschrift" panose="020B0502040204020203" pitchFamily="34" charset="0"/>
              </a:rPr>
              <a:t>Target Up</a:t>
            </a:r>
          </a:p>
          <a:p>
            <a:pPr lvl="1"/>
            <a:r>
              <a:rPr lang="en-US" sz="2000" dirty="0">
                <a:latin typeface="Bahnschrift" panose="020B0502040204020203" pitchFamily="34" charset="0"/>
              </a:rPr>
              <a:t>Target Up And Forward</a:t>
            </a:r>
          </a:p>
          <a:p>
            <a:pPr lvl="2"/>
            <a:r>
              <a:rPr lang="en-US" sz="1600" dirty="0">
                <a:latin typeface="Bahnschrift" panose="020B0502040204020203" pitchFamily="34" charset="0"/>
              </a:rPr>
              <a:t>The upward and forward direction of the user will match the cube’s up and forward direction.</a:t>
            </a:r>
          </a:p>
          <a:p>
            <a:pPr lvl="1"/>
            <a:r>
              <a:rPr lang="en-US" sz="2000" dirty="0">
                <a:latin typeface="Bahnschrift" panose="020B0502040204020203" pitchFamily="34" charset="0"/>
              </a:rPr>
              <a:t>None</a:t>
            </a:r>
          </a:p>
          <a:p>
            <a:pPr lvl="2"/>
            <a:r>
              <a:rPr lang="en-US" sz="1600" dirty="0">
                <a:latin typeface="Bahnschrift" panose="020B0502040204020203" pitchFamily="34" charset="0"/>
              </a:rPr>
              <a:t>The upward direction of the user will not match any direction.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D4D676-79D8-44C4-B68B-080D5064EF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6075" y="1690688"/>
            <a:ext cx="5495925" cy="333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609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AFBCB11E-07F3-48B7-8B47-7E50039C99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229340"/>
          </a:xfrm>
        </p:spPr>
        <p:txBody>
          <a:bodyPr>
            <a:normAutofit/>
          </a:bodyPr>
          <a:lstStyle/>
          <a:p>
            <a:pPr algn="ctr"/>
            <a:r>
              <a:rPr lang="en-US" sz="8000" dirty="0">
                <a:solidFill>
                  <a:srgbClr val="00A79D"/>
                </a:solidFill>
                <a:latin typeface="Bahnschrift" panose="020B0502040204020203" pitchFamily="34" charset="0"/>
              </a:rPr>
              <a:t>Demo Time!</a:t>
            </a:r>
          </a:p>
        </p:txBody>
      </p:sp>
    </p:spTree>
    <p:extLst>
      <p:ext uri="{BB962C8B-B14F-4D97-AF65-F5344CB8AC3E}">
        <p14:creationId xmlns:p14="http://schemas.microsoft.com/office/powerpoint/2010/main" val="17263559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4E5970-3812-4B23-BF67-26CB2C14C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Bahnschrift" panose="020B0502040204020203" pitchFamily="34" charset="0"/>
              </a:rPr>
              <a:t>UI for VR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FD8C2D-32F9-4E05-B1D6-A27CCD110B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9"/>
            <a:ext cx="10515600" cy="4486274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Bahnschrift" panose="020B0502040204020203" pitchFamily="34" charset="0"/>
              </a:rPr>
              <a:t>When creating user interfaces for a VR experience, we must keep in mind that we want to retain as much immersion as we can.</a:t>
            </a:r>
          </a:p>
          <a:p>
            <a:endParaRPr lang="en-US" sz="2400" dirty="0">
              <a:latin typeface="Bahnschrift" panose="020B0502040204020203" pitchFamily="34" charset="0"/>
            </a:endParaRPr>
          </a:p>
          <a:p>
            <a:r>
              <a:rPr lang="en-US" sz="2400" dirty="0">
                <a:latin typeface="Bahnschrift" panose="020B0502040204020203" pitchFamily="34" charset="0"/>
              </a:rPr>
              <a:t>To do that, we typically avoid using non-diegetic UI.</a:t>
            </a:r>
          </a:p>
          <a:p>
            <a:pPr lvl="1"/>
            <a:r>
              <a:rPr lang="en-US" sz="2000" dirty="0">
                <a:latin typeface="Bahnschrift" panose="020B0502040204020203" pitchFamily="34" charset="0"/>
              </a:rPr>
              <a:t>Non-diegetic UI don’t exist in neither the space or the story of the virtual world.</a:t>
            </a:r>
          </a:p>
          <a:p>
            <a:endParaRPr lang="en-US" sz="2400" dirty="0">
              <a:latin typeface="Bahnschrift" panose="020B0502040204020203" pitchFamily="34" charset="0"/>
            </a:endParaRPr>
          </a:p>
          <a:p>
            <a:r>
              <a:rPr lang="en-US" sz="2400" dirty="0">
                <a:latin typeface="Bahnschrift" panose="020B0502040204020203" pitchFamily="34" charset="0"/>
              </a:rPr>
              <a:t>We have previously looked at the different types of UI in game design, let’s go over them again as a refresher.</a:t>
            </a:r>
          </a:p>
        </p:txBody>
      </p:sp>
    </p:spTree>
    <p:extLst>
      <p:ext uri="{BB962C8B-B14F-4D97-AF65-F5344CB8AC3E}">
        <p14:creationId xmlns:p14="http://schemas.microsoft.com/office/powerpoint/2010/main" val="20310392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4E5970-3812-4B23-BF67-26CB2C14C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Bahnschrift" panose="020B0502040204020203" pitchFamily="34" charset="0"/>
              </a:rPr>
              <a:t>UI for VR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FD8C2D-32F9-4E05-B1D6-A27CCD110B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9"/>
            <a:ext cx="10515600" cy="4486274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Bahnschrift" panose="020B0502040204020203" pitchFamily="34" charset="0"/>
              </a:rPr>
              <a:t>To recap:</a:t>
            </a:r>
          </a:p>
        </p:txBody>
      </p:sp>
      <p:graphicFrame>
        <p:nvGraphicFramePr>
          <p:cNvPr id="4" name="Table 6">
            <a:extLst>
              <a:ext uri="{FF2B5EF4-FFF2-40B4-BE49-F238E27FC236}">
                <a16:creationId xmlns:a16="http://schemas.microsoft.com/office/drawing/2014/main" id="{227C1985-2621-4C0C-9EAD-610860D2D7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4017136"/>
              </p:ext>
            </p:extLst>
          </p:nvPr>
        </p:nvGraphicFramePr>
        <p:xfrm>
          <a:off x="1869526" y="2081213"/>
          <a:ext cx="6456364" cy="370522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49954">
                  <a:extLst>
                    <a:ext uri="{9D8B030D-6E8A-4147-A177-3AD203B41FA5}">
                      <a16:colId xmlns:a16="http://schemas.microsoft.com/office/drawing/2014/main" val="2728584236"/>
                    </a:ext>
                  </a:extLst>
                </a:gridCol>
                <a:gridCol w="795664">
                  <a:extLst>
                    <a:ext uri="{9D8B030D-6E8A-4147-A177-3AD203B41FA5}">
                      <a16:colId xmlns:a16="http://schemas.microsoft.com/office/drawing/2014/main" val="3254829148"/>
                    </a:ext>
                  </a:extLst>
                </a:gridCol>
                <a:gridCol w="2278134">
                  <a:extLst>
                    <a:ext uri="{9D8B030D-6E8A-4147-A177-3AD203B41FA5}">
                      <a16:colId xmlns:a16="http://schemas.microsoft.com/office/drawing/2014/main" val="290396434"/>
                    </a:ext>
                  </a:extLst>
                </a:gridCol>
                <a:gridCol w="2232612">
                  <a:extLst>
                    <a:ext uri="{9D8B030D-6E8A-4147-A177-3AD203B41FA5}">
                      <a16:colId xmlns:a16="http://schemas.microsoft.com/office/drawing/2014/main" val="613762821"/>
                    </a:ext>
                  </a:extLst>
                </a:gridCol>
              </a:tblGrid>
              <a:tr h="620814">
                <a:tc>
                  <a:txBody>
                    <a:bodyPr/>
                    <a:lstStyle/>
                    <a:p>
                      <a:endParaRPr lang="en-US" dirty="0">
                        <a:latin typeface="Bahnschrift" panose="020B0502040204020203" pitchFamily="34" charset="0"/>
                      </a:endParaRP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Bahnschrift" panose="020B0502040204020203" pitchFamily="34" charset="0"/>
                        </a:rPr>
                        <a:t>Does it exist in the story of the virtual world?</a:t>
                      </a:r>
                    </a:p>
                  </a:txBody>
                  <a:tcPr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6304095"/>
                  </a:ext>
                </a:extLst>
              </a:tr>
              <a:tr h="675972">
                <a:tc rowSpan="3">
                  <a:txBody>
                    <a:bodyPr/>
                    <a:lstStyle/>
                    <a:p>
                      <a:r>
                        <a:rPr lang="en-US" sz="2000" dirty="0">
                          <a:latin typeface="Bahnschrift" panose="020B0502040204020203" pitchFamily="34" charset="0"/>
                        </a:rPr>
                        <a:t>Does it exist in the space of the virtual world?</a:t>
                      </a:r>
                    </a:p>
                  </a:txBody>
                  <a:tcPr vert="vert27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latin typeface="Bahnschrif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00A79D"/>
                          </a:solidFill>
                          <a:latin typeface="Bahnschrift" panose="020B0502040204020203" pitchFamily="34" charset="0"/>
                        </a:rPr>
                        <a:t>Yes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00A79D"/>
                          </a:solidFill>
                          <a:latin typeface="Bahnschrift" panose="020B0502040204020203" pitchFamily="34" charset="0"/>
                        </a:rPr>
                        <a:t>No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9725231"/>
                  </a:ext>
                </a:extLst>
              </a:tr>
              <a:tr h="120422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00A79D"/>
                          </a:solidFill>
                          <a:latin typeface="Bahnschrift" panose="020B0502040204020203" pitchFamily="34" charset="0"/>
                        </a:rPr>
                        <a:t>Yes</a:t>
                      </a:r>
                    </a:p>
                  </a:txBody>
                  <a:tcPr vert="vert2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Bahnschrift" panose="020B0502040204020203" pitchFamily="34" charset="0"/>
                        </a:rPr>
                        <a:t>Diegetic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Bahnschrift" panose="020B0502040204020203" pitchFamily="34" charset="0"/>
                        </a:rPr>
                        <a:t>Spatial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49374573"/>
                  </a:ext>
                </a:extLst>
              </a:tr>
              <a:tr h="120422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00A79D"/>
                          </a:solidFill>
                          <a:latin typeface="Bahnschrift" panose="020B0502040204020203" pitchFamily="34" charset="0"/>
                        </a:rPr>
                        <a:t>No</a:t>
                      </a:r>
                    </a:p>
                  </a:txBody>
                  <a:tcPr vert="vert2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Bahnschrift" panose="020B0502040204020203" pitchFamily="34" charset="0"/>
                        </a:rPr>
                        <a:t>Meta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Bahnschrift" panose="020B0502040204020203" pitchFamily="34" charset="0"/>
                        </a:rPr>
                        <a:t>Non-Diegetic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520550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18223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4E5970-3812-4B23-BF67-26CB2C14C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Bahnschrift" panose="020B0502040204020203" pitchFamily="34" charset="0"/>
              </a:rPr>
              <a:t>Types of UI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FB1A20A-62D4-429C-9C65-8662B430A3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9"/>
            <a:ext cx="10515600" cy="4486274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Bahnschrift" panose="020B0502040204020203" pitchFamily="34" charset="0"/>
              </a:rPr>
              <a:t>Diegetic</a:t>
            </a:r>
          </a:p>
          <a:p>
            <a:pPr lvl="1"/>
            <a:r>
              <a:rPr lang="en-US" sz="1600" dirty="0">
                <a:latin typeface="Bahnschrift" panose="020B0502040204020203" pitchFamily="34" charset="0"/>
              </a:rPr>
              <a:t>Exists in both the story and space of the virtual world.</a:t>
            </a:r>
          </a:p>
          <a:p>
            <a:pPr lvl="1"/>
            <a:r>
              <a:rPr lang="en-US" sz="1600" dirty="0">
                <a:latin typeface="Bahnschrift" panose="020B0502040204020203" pitchFamily="34" charset="0"/>
              </a:rPr>
              <a:t>The most immersive form of UI for virtual experiences.</a:t>
            </a:r>
          </a:p>
          <a:p>
            <a:pPr lvl="1"/>
            <a:r>
              <a:rPr lang="en-US" sz="1600" dirty="0">
                <a:latin typeface="Bahnschrift" panose="020B0502040204020203" pitchFamily="34" charset="0"/>
              </a:rPr>
              <a:t>However, can be quite hard to read or get information from.</a:t>
            </a:r>
          </a:p>
          <a:p>
            <a:pPr lvl="2"/>
            <a:r>
              <a:rPr lang="en-US" sz="1400" dirty="0">
                <a:latin typeface="Bahnschrift" panose="020B0502040204020203" pitchFamily="34" charset="0"/>
              </a:rPr>
              <a:t>E.g. bad camera angles, bad lighting, scale is too small, etc.</a:t>
            </a:r>
          </a:p>
        </p:txBody>
      </p:sp>
      <p:pic>
        <p:nvPicPr>
          <p:cNvPr id="1026" name="Picture 2" descr="There&amp;#39;s Still No Other Shooter Quite Like Far Cry 2 | USgamer">
            <a:extLst>
              <a:ext uri="{FF2B5EF4-FFF2-40B4-BE49-F238E27FC236}">
                <a16:creationId xmlns:a16="http://schemas.microsoft.com/office/drawing/2014/main" id="{8FB10816-A869-4CB3-9C5A-B4E14D05B9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0158" y="3266659"/>
            <a:ext cx="4815842" cy="3009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arkers II: Where Are All the Dead Space UIs?">
            <a:extLst>
              <a:ext uri="{FF2B5EF4-FFF2-40B4-BE49-F238E27FC236}">
                <a16:creationId xmlns:a16="http://schemas.microsoft.com/office/drawing/2014/main" id="{472092B5-0DB8-4D72-8A11-DC13D95846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875"/>
          <a:stretch/>
        </p:blipFill>
        <p:spPr bwMode="auto">
          <a:xfrm>
            <a:off x="6096000" y="3266658"/>
            <a:ext cx="4815842" cy="3005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65831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4E5970-3812-4B23-BF67-26CB2C14C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Bahnschrift" panose="020B0502040204020203" pitchFamily="34" charset="0"/>
              </a:rPr>
              <a:t>Types of UI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FB1A20A-62D4-429C-9C65-8662B430A3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9"/>
            <a:ext cx="10515600" cy="4486274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Bahnschrift" panose="020B0502040204020203" pitchFamily="34" charset="0"/>
              </a:rPr>
              <a:t>Spatial</a:t>
            </a:r>
          </a:p>
          <a:p>
            <a:pPr lvl="1"/>
            <a:r>
              <a:rPr lang="en-US" sz="1600" dirty="0">
                <a:latin typeface="Bahnschrift" panose="020B0502040204020203" pitchFamily="34" charset="0"/>
              </a:rPr>
              <a:t>Exists in the space of the virtual world, but not the story.</a:t>
            </a:r>
          </a:p>
          <a:p>
            <a:pPr lvl="1"/>
            <a:r>
              <a:rPr lang="en-US" sz="1600" dirty="0">
                <a:latin typeface="Bahnschrift" panose="020B0502040204020203" pitchFamily="34" charset="0"/>
              </a:rPr>
              <a:t>Guides users in selecting objects or looking at important landmarks.</a:t>
            </a:r>
          </a:p>
          <a:p>
            <a:pPr lvl="1"/>
            <a:r>
              <a:rPr lang="en-US" sz="1600" dirty="0">
                <a:latin typeface="Bahnschrift" panose="020B0502040204020203" pitchFamily="34" charset="0"/>
              </a:rPr>
              <a:t>Too many instance of Spatial UI may break the immersion of the user.</a:t>
            </a:r>
          </a:p>
          <a:p>
            <a:pPr lvl="2"/>
            <a:r>
              <a:rPr lang="en-US" sz="1400" dirty="0">
                <a:latin typeface="Bahnschrift" panose="020B0502040204020203" pitchFamily="34" charset="0"/>
              </a:rPr>
              <a:t>Because the avatars do not interact with the UI, the user becomes increasingly aware of the Fourth Wall.</a:t>
            </a:r>
            <a:endParaRPr lang="en-US" sz="900" dirty="0">
              <a:latin typeface="Bahnschrift" panose="020B05020402040202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9A4505-DF94-4516-94DF-2E8316CEF1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850"/>
          <a:stretch/>
        </p:blipFill>
        <p:spPr bwMode="auto">
          <a:xfrm>
            <a:off x="1280157" y="3272429"/>
            <a:ext cx="4815842" cy="3009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ABF0DA0-31AF-4730-8405-8A01CD851F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291"/>
          <a:stretch/>
        </p:blipFill>
        <p:spPr bwMode="auto">
          <a:xfrm>
            <a:off x="6096000" y="3272429"/>
            <a:ext cx="4815841" cy="3009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54342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4E5970-3812-4B23-BF67-26CB2C14C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Bahnschrift" panose="020B0502040204020203" pitchFamily="34" charset="0"/>
              </a:rPr>
              <a:t>Types of UI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FB1A20A-62D4-429C-9C65-8662B430A3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9"/>
            <a:ext cx="10515600" cy="4486274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Bahnschrift" panose="020B0502040204020203" pitchFamily="34" charset="0"/>
              </a:rPr>
              <a:t>Meta</a:t>
            </a:r>
          </a:p>
          <a:p>
            <a:pPr lvl="1"/>
            <a:r>
              <a:rPr lang="en-US" sz="1600" dirty="0">
                <a:latin typeface="Bahnschrift" panose="020B0502040204020203" pitchFamily="34" charset="0"/>
              </a:rPr>
              <a:t>Exists in the story of the virtual world, but not the space.</a:t>
            </a:r>
          </a:p>
          <a:p>
            <a:pPr lvl="1"/>
            <a:r>
              <a:rPr lang="en-US" sz="1600" dirty="0">
                <a:latin typeface="Bahnschrift" panose="020B0502040204020203" pitchFamily="34" charset="0"/>
              </a:rPr>
              <a:t>Increases the immersion for users if done right.</a:t>
            </a:r>
          </a:p>
          <a:p>
            <a:pPr lvl="1"/>
            <a:r>
              <a:rPr lang="en-US" sz="1600" dirty="0">
                <a:latin typeface="Bahnschrift" panose="020B0502040204020203" pitchFamily="34" charset="0"/>
              </a:rPr>
              <a:t>Might irritate users if the UI component blocks the screen or disrupts gameplay for too long.</a:t>
            </a:r>
          </a:p>
          <a:p>
            <a:pPr lvl="2"/>
            <a:r>
              <a:rPr lang="en-US" sz="1400" dirty="0">
                <a:latin typeface="Bahnschrift" panose="020B0502040204020203" pitchFamily="34" charset="0"/>
              </a:rPr>
              <a:t>E.g. flashbang effects or blood effects lasting too long.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9E04E62C-F355-4170-BFB6-B7E029CCF5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10"/>
          <a:stretch/>
        </p:blipFill>
        <p:spPr bwMode="auto">
          <a:xfrm>
            <a:off x="1300603" y="3276598"/>
            <a:ext cx="4795397" cy="3009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DB029BB5-7ED6-4523-B969-75A9BB1190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875"/>
          <a:stretch/>
        </p:blipFill>
        <p:spPr bwMode="auto">
          <a:xfrm>
            <a:off x="6095999" y="3271631"/>
            <a:ext cx="4815842" cy="3005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88521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4E5970-3812-4B23-BF67-26CB2C14C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Bahnschrift" panose="020B0502040204020203" pitchFamily="34" charset="0"/>
              </a:rPr>
              <a:t>Types of UI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FB1A20A-62D4-429C-9C65-8662B430A3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9"/>
            <a:ext cx="10515600" cy="4486274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Bahnschrift" panose="020B0502040204020203" pitchFamily="34" charset="0"/>
              </a:rPr>
              <a:t>Non-Diegetic</a:t>
            </a:r>
          </a:p>
          <a:p>
            <a:pPr lvl="1"/>
            <a:r>
              <a:rPr lang="en-US" sz="1600" dirty="0">
                <a:latin typeface="Bahnschrift" panose="020B0502040204020203" pitchFamily="34" charset="0"/>
              </a:rPr>
              <a:t>Exists in neither the story or space of the virtual world.</a:t>
            </a:r>
          </a:p>
          <a:p>
            <a:pPr lvl="1"/>
            <a:r>
              <a:rPr lang="en-US" sz="1600" dirty="0">
                <a:latin typeface="Bahnschrift" panose="020B0502040204020203" pitchFamily="34" charset="0"/>
              </a:rPr>
              <a:t>Purely for displaying information to users.</a:t>
            </a:r>
          </a:p>
          <a:p>
            <a:pPr lvl="1"/>
            <a:r>
              <a:rPr lang="en-US" sz="1600" dirty="0">
                <a:latin typeface="Bahnschrift" panose="020B0502040204020203" pitchFamily="34" charset="0"/>
              </a:rPr>
              <a:t>The most immersion breaking form of UI we can use.</a:t>
            </a:r>
          </a:p>
          <a:p>
            <a:pPr lvl="2"/>
            <a:r>
              <a:rPr lang="en-US" sz="1200" dirty="0">
                <a:latin typeface="Bahnschrift" panose="020B0502040204020203" pitchFamily="34" charset="0"/>
              </a:rPr>
              <a:t>E.g. health/special bar on screen, timers, score counters, etc.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AEFFD209-E959-4E0B-96B0-7AA91BFE5D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37" r="4937"/>
          <a:stretch/>
        </p:blipFill>
        <p:spPr bwMode="auto">
          <a:xfrm>
            <a:off x="1280159" y="3276598"/>
            <a:ext cx="4815842" cy="3005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ArtStation - God of War User Interface, Andy Lang">
            <a:extLst>
              <a:ext uri="{FF2B5EF4-FFF2-40B4-BE49-F238E27FC236}">
                <a16:creationId xmlns:a16="http://schemas.microsoft.com/office/drawing/2014/main" id="{7BFD57EE-BA87-464A-875B-6EB796ED82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545"/>
          <a:stretch/>
        </p:blipFill>
        <p:spPr bwMode="auto">
          <a:xfrm>
            <a:off x="6096000" y="3276598"/>
            <a:ext cx="4815842" cy="3005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97497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4E5970-3812-4B23-BF67-26CB2C14C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Bahnschrift" panose="020B0502040204020203" pitchFamily="34" charset="0"/>
              </a:rPr>
              <a:t>Recap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FD8C2D-32F9-4E05-B1D6-A27CCD110B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9"/>
            <a:ext cx="10515600" cy="4486274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Bahnschrift" panose="020B0502040204020203" pitchFamily="34" charset="0"/>
              </a:rPr>
              <a:t>Last week, we looked at how we can use Direct Interactors instead of Ray Interactors to create more physically realistic interactions.</a:t>
            </a:r>
          </a:p>
          <a:p>
            <a:endParaRPr lang="en-US" sz="2400" dirty="0">
              <a:latin typeface="Bahnschrift" panose="020B0502040204020203" pitchFamily="34" charset="0"/>
            </a:endParaRPr>
          </a:p>
          <a:p>
            <a:r>
              <a:rPr lang="en-US" sz="2400" dirty="0">
                <a:latin typeface="Bahnschrift" panose="020B0502040204020203" pitchFamily="34" charset="0"/>
              </a:rPr>
              <a:t>We also looked at how we could create custom </a:t>
            </a:r>
            <a:r>
              <a:rPr lang="en-US" sz="2400" dirty="0" err="1">
                <a:latin typeface="Bahnschrift" panose="020B0502040204020203" pitchFamily="34" charset="0"/>
              </a:rPr>
              <a:t>behaviours</a:t>
            </a:r>
            <a:r>
              <a:rPr lang="en-US" sz="2400" dirty="0">
                <a:latin typeface="Bahnschrift" panose="020B0502040204020203" pitchFamily="34" charset="0"/>
              </a:rPr>
              <a:t> by using the Events based system in the Interactable components from XRTK.</a:t>
            </a:r>
          </a:p>
          <a:p>
            <a:endParaRPr lang="en-US" sz="2400" dirty="0">
              <a:latin typeface="Bahnschrift" panose="020B0502040204020203" pitchFamily="34" charset="0"/>
            </a:endParaRPr>
          </a:p>
          <a:p>
            <a:r>
              <a:rPr lang="en-US" sz="2400" dirty="0">
                <a:latin typeface="Bahnschrift" panose="020B0502040204020203" pitchFamily="34" charset="0"/>
              </a:rPr>
              <a:t>Finally, we learnt about Socket Interactors and how we could use them to create snapping interactions.</a:t>
            </a:r>
          </a:p>
        </p:txBody>
      </p:sp>
    </p:spTree>
    <p:extLst>
      <p:ext uri="{BB962C8B-B14F-4D97-AF65-F5344CB8AC3E}">
        <p14:creationId xmlns:p14="http://schemas.microsoft.com/office/powerpoint/2010/main" val="16326921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4E5970-3812-4B23-BF67-26CB2C14C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Bahnschrift" panose="020B0502040204020203" pitchFamily="34" charset="0"/>
              </a:rPr>
              <a:t>UI for VR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FD8C2D-32F9-4E05-B1D6-A27CCD110B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9"/>
            <a:ext cx="10515600" cy="4486274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Bahnschrift" panose="020B0502040204020203" pitchFamily="34" charset="0"/>
              </a:rPr>
              <a:t>Last week, we created a form of spatial UI by having our grabbable objects highlight when a controller highlights over it.</a:t>
            </a:r>
          </a:p>
          <a:p>
            <a:endParaRPr lang="en-US" sz="2400" dirty="0">
              <a:latin typeface="Bahnschrift" panose="020B0502040204020203" pitchFamily="34" charset="0"/>
            </a:endParaRPr>
          </a:p>
          <a:p>
            <a:r>
              <a:rPr lang="en-US" sz="2400" dirty="0">
                <a:latin typeface="Bahnschrift" panose="020B0502040204020203" pitchFamily="34" charset="0"/>
              </a:rPr>
              <a:t>This week, we will look at how we can create diegetic UI using the UI system of Unity and some other components from XRTK.</a:t>
            </a:r>
          </a:p>
          <a:p>
            <a:endParaRPr lang="en-US" sz="2400" dirty="0">
              <a:latin typeface="Bahnschrift" panose="020B0502040204020203" pitchFamily="34" charset="0"/>
            </a:endParaRPr>
          </a:p>
          <a:p>
            <a:r>
              <a:rPr lang="en-US" sz="2400" dirty="0">
                <a:latin typeface="Bahnschrift" panose="020B0502040204020203" pitchFamily="34" charset="0"/>
              </a:rPr>
              <a:t>To start creating a piece of diegetic UI, right click in the Hierarchy and select XR &gt; UI Canvas.</a:t>
            </a:r>
            <a:endParaRPr lang="en-US" sz="2000" dirty="0"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5508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4E5970-3812-4B23-BF67-26CB2C14C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Bahnschrift" panose="020B0502040204020203" pitchFamily="34" charset="0"/>
              </a:rPr>
              <a:t>UI for VR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FD8C2D-32F9-4E05-B1D6-A27CCD110B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90689"/>
            <a:ext cx="6510251" cy="4884678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Bahnschrift" panose="020B0502040204020203" pitchFamily="34" charset="0"/>
              </a:rPr>
              <a:t>You will notice that the created Canvas will have its ‘Render Mode’ set as ‘World Space’, which is the correct setting for diegetic UI.</a:t>
            </a:r>
          </a:p>
          <a:p>
            <a:endParaRPr lang="en-US" sz="2400" dirty="0">
              <a:latin typeface="Bahnschrift" panose="020B0502040204020203" pitchFamily="34" charset="0"/>
            </a:endParaRPr>
          </a:p>
          <a:p>
            <a:r>
              <a:rPr lang="en-US" sz="2400" dirty="0">
                <a:latin typeface="Bahnschrift" panose="020B0502040204020203" pitchFamily="34" charset="0"/>
              </a:rPr>
              <a:t>The size of the Canvas can then be changed to suit your use case by changing it’s Width and Height properties.</a:t>
            </a:r>
          </a:p>
          <a:p>
            <a:pPr lvl="1"/>
            <a:r>
              <a:rPr lang="en-US" sz="2000" dirty="0">
                <a:latin typeface="Bahnschrift" panose="020B0502040204020203" pitchFamily="34" charset="0"/>
              </a:rPr>
              <a:t>Try not to change the scale of the Canvas.</a:t>
            </a:r>
          </a:p>
          <a:p>
            <a:endParaRPr lang="en-US" sz="2000" dirty="0">
              <a:latin typeface="Bahnschrift" panose="020B0502040204020203" pitchFamily="34" charset="0"/>
            </a:endParaRPr>
          </a:p>
          <a:p>
            <a:r>
              <a:rPr lang="en-US" sz="2400" dirty="0">
                <a:latin typeface="Bahnschrift" panose="020B0502040204020203" pitchFamily="34" charset="0"/>
              </a:rPr>
              <a:t>You will also notice an </a:t>
            </a:r>
            <a:r>
              <a:rPr lang="en-US" sz="2400" dirty="0" err="1">
                <a:latin typeface="Bahnschrift" panose="020B0502040204020203" pitchFamily="34" charset="0"/>
              </a:rPr>
              <a:t>EventSystem</a:t>
            </a:r>
            <a:r>
              <a:rPr lang="en-US" sz="2400" dirty="0">
                <a:latin typeface="Bahnschrift" panose="020B0502040204020203" pitchFamily="34" charset="0"/>
              </a:rPr>
              <a:t> object be created in your Hierarchy.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49C311-7CF0-43FF-9E37-33ACE79F38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1052" y="1690689"/>
            <a:ext cx="4800948" cy="382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9871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2A21D0E-AAD7-47E5-9EF4-369FFE8CAE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1052" y="1690688"/>
            <a:ext cx="4800948" cy="42271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64E5970-3812-4B23-BF67-26CB2C14C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Bahnschrift" panose="020B0502040204020203" pitchFamily="34" charset="0"/>
              </a:rPr>
              <a:t>UI for VR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FD8C2D-32F9-4E05-B1D6-A27CCD110B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90689"/>
            <a:ext cx="6510251" cy="4884678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Bahnschrift" panose="020B0502040204020203" pitchFamily="34" charset="0"/>
              </a:rPr>
              <a:t>This </a:t>
            </a:r>
            <a:r>
              <a:rPr lang="en-US" sz="2400" dirty="0" err="1">
                <a:latin typeface="Bahnschrift" panose="020B0502040204020203" pitchFamily="34" charset="0"/>
              </a:rPr>
              <a:t>EventSystem</a:t>
            </a:r>
            <a:r>
              <a:rPr lang="en-US" sz="2400" dirty="0">
                <a:latin typeface="Bahnschrift" panose="020B0502040204020203" pitchFamily="34" charset="0"/>
              </a:rPr>
              <a:t> object is necessary for your VR input to be registered on UI objects (e.g. Buttons, </a:t>
            </a:r>
            <a:r>
              <a:rPr lang="en-US" sz="2400" dirty="0" err="1">
                <a:latin typeface="Bahnschrift" panose="020B0502040204020203" pitchFamily="34" charset="0"/>
              </a:rPr>
              <a:t>InputFields</a:t>
            </a:r>
            <a:r>
              <a:rPr lang="en-US" sz="2400" dirty="0">
                <a:latin typeface="Bahnschrift" panose="020B0502040204020203" pitchFamily="34" charset="0"/>
              </a:rPr>
              <a:t>, etc.)</a:t>
            </a:r>
          </a:p>
          <a:p>
            <a:pPr lvl="1"/>
            <a:r>
              <a:rPr lang="en-US" sz="2000" dirty="0">
                <a:latin typeface="Bahnschrift" panose="020B0502040204020203" pitchFamily="34" charset="0"/>
              </a:rPr>
              <a:t>Do note that you only need ONE of these in your scene.</a:t>
            </a:r>
          </a:p>
          <a:p>
            <a:pPr lvl="1"/>
            <a:r>
              <a:rPr lang="en-US" sz="2000" dirty="0">
                <a:latin typeface="Bahnschrift" panose="020B0502040204020203" pitchFamily="34" charset="0"/>
              </a:rPr>
              <a:t>It is not a case where each Canvas needs its own </a:t>
            </a:r>
            <a:r>
              <a:rPr lang="en-US" sz="2000" dirty="0" err="1">
                <a:latin typeface="Bahnschrift" panose="020B0502040204020203" pitchFamily="34" charset="0"/>
              </a:rPr>
              <a:t>EventSystem</a:t>
            </a:r>
            <a:r>
              <a:rPr lang="en-US" sz="2000" dirty="0">
                <a:latin typeface="Bahnschrift" panose="020B0502040204020203" pitchFamily="34" charset="0"/>
              </a:rPr>
              <a:t>.</a:t>
            </a:r>
          </a:p>
          <a:p>
            <a:endParaRPr lang="en-US" sz="2400" dirty="0">
              <a:latin typeface="Bahnschrift" panose="020B0502040204020203" pitchFamily="34" charset="0"/>
            </a:endParaRPr>
          </a:p>
          <a:p>
            <a:r>
              <a:rPr lang="en-US" sz="2400" dirty="0">
                <a:latin typeface="Bahnschrift" panose="020B0502040204020203" pitchFamily="34" charset="0"/>
              </a:rPr>
              <a:t>You will also notice an ‘XRUI Input Module’ component on this object, which is also necessary for input to be registered.</a:t>
            </a:r>
          </a:p>
          <a:p>
            <a:pPr lvl="1"/>
            <a:r>
              <a:rPr lang="en-US" sz="2000" dirty="0">
                <a:latin typeface="Bahnschrift" panose="020B0502040204020203" pitchFamily="34" charset="0"/>
              </a:rPr>
              <a:t>The usual </a:t>
            </a:r>
            <a:r>
              <a:rPr lang="en-US" sz="2000" dirty="0" err="1">
                <a:latin typeface="Bahnschrift" panose="020B0502040204020203" pitchFamily="34" charset="0"/>
              </a:rPr>
              <a:t>EventSystem</a:t>
            </a:r>
            <a:r>
              <a:rPr lang="en-US" sz="2000" dirty="0">
                <a:latin typeface="Bahnschrift" panose="020B0502040204020203" pitchFamily="34" charset="0"/>
              </a:rPr>
              <a:t> that we have worked with does not have this component.</a:t>
            </a:r>
          </a:p>
        </p:txBody>
      </p:sp>
    </p:spTree>
    <p:extLst>
      <p:ext uri="{BB962C8B-B14F-4D97-AF65-F5344CB8AC3E}">
        <p14:creationId xmlns:p14="http://schemas.microsoft.com/office/powerpoint/2010/main" val="40394521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4E5970-3812-4B23-BF67-26CB2C14C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Bahnschrift" panose="020B0502040204020203" pitchFamily="34" charset="0"/>
              </a:rPr>
              <a:t>UI for VR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FD8C2D-32F9-4E05-B1D6-A27CCD110B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9"/>
            <a:ext cx="10515600" cy="4486274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Bahnschrift" panose="020B0502040204020203" pitchFamily="34" charset="0"/>
              </a:rPr>
              <a:t>Now that both those objects are created, the Canvas can be populated with UI objects.</a:t>
            </a:r>
          </a:p>
          <a:p>
            <a:endParaRPr lang="en-US" sz="2400" dirty="0">
              <a:latin typeface="Bahnschrift" panose="020B0502040204020203" pitchFamily="34" charset="0"/>
            </a:endParaRPr>
          </a:p>
          <a:p>
            <a:r>
              <a:rPr lang="en-US" sz="2400" dirty="0">
                <a:latin typeface="Bahnschrift" panose="020B0502040204020203" pitchFamily="34" charset="0"/>
              </a:rPr>
              <a:t>To add UI objects to the Canvas, right click on the Canvas object and select UI &gt; *UI Object*.</a:t>
            </a:r>
          </a:p>
          <a:p>
            <a:pPr lvl="1"/>
            <a:r>
              <a:rPr lang="en-US" sz="2000" dirty="0">
                <a:latin typeface="Bahnschrift" panose="020B0502040204020203" pitchFamily="34" charset="0"/>
              </a:rPr>
              <a:t>The standard UI objects we have been using will work on this Canvas as well.</a:t>
            </a:r>
          </a:p>
          <a:p>
            <a:endParaRPr lang="en-US" sz="2400" dirty="0">
              <a:latin typeface="Bahnschrift" panose="020B0502040204020203" pitchFamily="34" charset="0"/>
            </a:endParaRPr>
          </a:p>
          <a:p>
            <a:r>
              <a:rPr lang="en-US" sz="2400" dirty="0">
                <a:latin typeface="Bahnschrift" panose="020B0502040204020203" pitchFamily="34" charset="0"/>
              </a:rPr>
              <a:t>The user will be able to interact with the UI objects using the Ray Interactor and the trigger button (left click on simulator).</a:t>
            </a:r>
          </a:p>
        </p:txBody>
      </p:sp>
    </p:spTree>
    <p:extLst>
      <p:ext uri="{BB962C8B-B14F-4D97-AF65-F5344CB8AC3E}">
        <p14:creationId xmlns:p14="http://schemas.microsoft.com/office/powerpoint/2010/main" val="28486559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AFBCB11E-07F3-48B7-8B47-7E50039C99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229340"/>
          </a:xfrm>
        </p:spPr>
        <p:txBody>
          <a:bodyPr>
            <a:normAutofit/>
          </a:bodyPr>
          <a:lstStyle/>
          <a:p>
            <a:pPr algn="ctr"/>
            <a:r>
              <a:rPr lang="en-US" sz="8000" dirty="0">
                <a:solidFill>
                  <a:srgbClr val="00A79D"/>
                </a:solidFill>
                <a:latin typeface="Bahnschrift" panose="020B0502040204020203" pitchFamily="34" charset="0"/>
              </a:rPr>
              <a:t>Demo Time!</a:t>
            </a:r>
          </a:p>
        </p:txBody>
      </p:sp>
    </p:spTree>
    <p:extLst>
      <p:ext uri="{BB962C8B-B14F-4D97-AF65-F5344CB8AC3E}">
        <p14:creationId xmlns:p14="http://schemas.microsoft.com/office/powerpoint/2010/main" val="39923087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4E5970-3812-4B23-BF67-26CB2C14C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Bahnschrift" panose="020B0502040204020203" pitchFamily="34" charset="0"/>
              </a:rPr>
              <a:t>Summary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6F36D6E1-16B7-427F-89CC-C213C8C687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9"/>
            <a:ext cx="10515600" cy="4486274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Bahnschrift" panose="020B0502040204020203" pitchFamily="34" charset="0"/>
              </a:rPr>
              <a:t>With the use of Teleportation Areas and Anchors, we can create larger environments with more movement opportunities even when there are physical constraints in the real world.</a:t>
            </a:r>
          </a:p>
          <a:p>
            <a:endParaRPr lang="en-US" sz="2400" dirty="0">
              <a:latin typeface="Bahnschrift" panose="020B0502040204020203" pitchFamily="34" charset="0"/>
            </a:endParaRPr>
          </a:p>
          <a:p>
            <a:r>
              <a:rPr lang="en-US" sz="2400" dirty="0">
                <a:latin typeface="Bahnschrift" panose="020B0502040204020203" pitchFamily="34" charset="0"/>
              </a:rPr>
              <a:t>The UI Canvas and </a:t>
            </a:r>
            <a:r>
              <a:rPr lang="en-US" sz="2400" dirty="0" err="1">
                <a:latin typeface="Bahnschrift" panose="020B0502040204020203" pitchFamily="34" charset="0"/>
              </a:rPr>
              <a:t>EventSystem</a:t>
            </a:r>
            <a:r>
              <a:rPr lang="en-US" sz="2400" dirty="0">
                <a:latin typeface="Bahnschrift" panose="020B0502040204020203" pitchFamily="34" charset="0"/>
              </a:rPr>
              <a:t> from the XR menu helps us quickly create diegetic UI that we can use with VR input. </a:t>
            </a:r>
          </a:p>
        </p:txBody>
      </p:sp>
    </p:spTree>
    <p:extLst>
      <p:ext uri="{BB962C8B-B14F-4D97-AF65-F5344CB8AC3E}">
        <p14:creationId xmlns:p14="http://schemas.microsoft.com/office/powerpoint/2010/main" val="17887350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4E5970-3812-4B23-BF67-26CB2C14C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Bahnschrift" panose="020B0502040204020203" pitchFamily="34" charset="0"/>
              </a:rPr>
              <a:t>Class Exercise (Individual)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FD8C2D-32F9-4E05-B1D6-A27CCD110B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9"/>
            <a:ext cx="10515600" cy="4718424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>
                <a:latin typeface="Bahnschrift" panose="020B0502040204020203" pitchFamily="34" charset="0"/>
              </a:rPr>
              <a:t>Create a diegetic user registration form.</a:t>
            </a:r>
          </a:p>
          <a:p>
            <a:pPr lvl="1"/>
            <a:r>
              <a:rPr lang="en-US" sz="2000" dirty="0">
                <a:latin typeface="Bahnschrift" panose="020B0502040204020203" pitchFamily="34" charset="0"/>
              </a:rPr>
              <a:t>The form must at least collect the following info from your user:</a:t>
            </a:r>
          </a:p>
          <a:p>
            <a:pPr lvl="2"/>
            <a:r>
              <a:rPr lang="en-US" sz="1600" dirty="0">
                <a:latin typeface="Bahnschrift" panose="020B0502040204020203" pitchFamily="34" charset="0"/>
              </a:rPr>
              <a:t>Name</a:t>
            </a:r>
          </a:p>
          <a:p>
            <a:pPr lvl="2"/>
            <a:r>
              <a:rPr lang="en-US" sz="1600" dirty="0">
                <a:latin typeface="Bahnschrift" panose="020B0502040204020203" pitchFamily="34" charset="0"/>
              </a:rPr>
              <a:t>Email</a:t>
            </a:r>
          </a:p>
          <a:p>
            <a:pPr lvl="2"/>
            <a:r>
              <a:rPr lang="en-US" sz="1600" dirty="0">
                <a:latin typeface="Bahnschrift" panose="020B0502040204020203" pitchFamily="34" charset="0"/>
              </a:rPr>
              <a:t>Username</a:t>
            </a:r>
          </a:p>
          <a:p>
            <a:pPr lvl="2"/>
            <a:r>
              <a:rPr lang="en-US" sz="1600" dirty="0">
                <a:latin typeface="Bahnschrift" panose="020B0502040204020203" pitchFamily="34" charset="0"/>
              </a:rPr>
              <a:t>Password</a:t>
            </a:r>
          </a:p>
          <a:p>
            <a:pPr lvl="1"/>
            <a:r>
              <a:rPr lang="en-US" sz="2000" dirty="0">
                <a:latin typeface="Bahnschrift" panose="020B0502040204020203" pitchFamily="34" charset="0"/>
              </a:rPr>
              <a:t>The form must have at least a submit and a cancel button.</a:t>
            </a:r>
          </a:p>
          <a:p>
            <a:endParaRPr lang="en-US" sz="2400" dirty="0">
              <a:latin typeface="Bahnschrift" panose="020B0502040204020203" pitchFamily="34" charset="0"/>
            </a:endParaRPr>
          </a:p>
          <a:p>
            <a:r>
              <a:rPr lang="en-US" sz="2400" dirty="0">
                <a:latin typeface="Bahnschrift" panose="020B0502040204020203" pitchFamily="34" charset="0"/>
              </a:rPr>
              <a:t>Take a screenshot of the form, paste it on Google Slide and provide a brief description of how users will access and use the form.</a:t>
            </a:r>
          </a:p>
          <a:p>
            <a:pPr lvl="1"/>
            <a:r>
              <a:rPr lang="en-US" sz="2000" dirty="0">
                <a:latin typeface="Bahnschrift" panose="020B0502040204020203" pitchFamily="34" charset="0"/>
              </a:rPr>
              <a:t>Google Slide: </a:t>
            </a:r>
            <a:r>
              <a:rPr lang="en-US" sz="2000" dirty="0">
                <a:latin typeface="Bahnschrift" panose="020B0502040204020203" pitchFamily="34" charset="0"/>
                <a:hlinkClick r:id="rId2"/>
              </a:rPr>
              <a:t>https://docs.google.com/presentation/d/1dPhQyBvGJAfZ3wHUnozPTOO5Tp6oGWvNz24XaSKD7Js/edit?usp=sharing</a:t>
            </a:r>
            <a:endParaRPr lang="en-US" sz="2000" dirty="0">
              <a:latin typeface="Bahnschrift" panose="020B0502040204020203" pitchFamily="34" charset="0"/>
            </a:endParaRPr>
          </a:p>
          <a:p>
            <a:endParaRPr lang="en-US" sz="2400" dirty="0">
              <a:latin typeface="Bahnschrift" panose="020B0502040204020203" pitchFamily="34" charset="0"/>
            </a:endParaRPr>
          </a:p>
          <a:p>
            <a:r>
              <a:rPr lang="en-US" sz="2400" dirty="0">
                <a:latin typeface="Bahnschrift" panose="020B0502040204020203" pitchFamily="34" charset="0"/>
              </a:rPr>
              <a:t>Contributes to CA2!</a:t>
            </a:r>
          </a:p>
        </p:txBody>
      </p:sp>
    </p:spTree>
    <p:extLst>
      <p:ext uri="{BB962C8B-B14F-4D97-AF65-F5344CB8AC3E}">
        <p14:creationId xmlns:p14="http://schemas.microsoft.com/office/powerpoint/2010/main" val="28824176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4E5970-3812-4B23-BF67-26CB2C14C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Bahnschrift" panose="020B0502040204020203" pitchFamily="34" charset="0"/>
              </a:rPr>
              <a:t>Lesson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FD8C2D-32F9-4E05-B1D6-A27CCD110B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9"/>
            <a:ext cx="10515600" cy="4486274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Bahnschrift" panose="020B0502040204020203" pitchFamily="34" charset="0"/>
              </a:rPr>
              <a:t>Add Teleportation Areas and Teleportation Anchors to our current project.</a:t>
            </a:r>
          </a:p>
          <a:p>
            <a:endParaRPr lang="en-US" sz="2400" dirty="0">
              <a:latin typeface="Bahnschrift" panose="020B0502040204020203" pitchFamily="34" charset="0"/>
            </a:endParaRPr>
          </a:p>
          <a:p>
            <a:r>
              <a:rPr lang="en-US" sz="2400" dirty="0">
                <a:latin typeface="Bahnschrift" panose="020B0502040204020203" pitchFamily="34" charset="0"/>
              </a:rPr>
              <a:t>Create a user form that reacts to VR input.</a:t>
            </a:r>
          </a:p>
        </p:txBody>
      </p:sp>
    </p:spTree>
    <p:extLst>
      <p:ext uri="{BB962C8B-B14F-4D97-AF65-F5344CB8AC3E}">
        <p14:creationId xmlns:p14="http://schemas.microsoft.com/office/powerpoint/2010/main" val="12367328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4E5970-3812-4B23-BF67-26CB2C14C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Bahnschrift" panose="020B0502040204020203" pitchFamily="34" charset="0"/>
              </a:rPr>
              <a:t>Movement in VR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FD8C2D-32F9-4E05-B1D6-A27CCD110B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9"/>
            <a:ext cx="10515600" cy="4486274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Bahnschrift" panose="020B0502040204020203" pitchFamily="34" charset="0"/>
              </a:rPr>
              <a:t>The most common form of movement in VR is having the user physically move in the real world with the headset on.</a:t>
            </a:r>
          </a:p>
          <a:p>
            <a:pPr lvl="1"/>
            <a:r>
              <a:rPr lang="en-US" sz="2000" dirty="0">
                <a:latin typeface="Bahnschrift" panose="020B0502040204020203" pitchFamily="34" charset="0"/>
              </a:rPr>
              <a:t>This method will however be constrained by the physical space/condition of the user.</a:t>
            </a:r>
          </a:p>
          <a:p>
            <a:pPr lvl="2"/>
            <a:r>
              <a:rPr lang="en-US" sz="1600" dirty="0">
                <a:latin typeface="Bahnschrift" panose="020B0502040204020203" pitchFamily="34" charset="0"/>
              </a:rPr>
              <a:t>E.g. the user has a small and messy room, the user is in a wheelchair, etc.</a:t>
            </a:r>
          </a:p>
          <a:p>
            <a:pPr lvl="1"/>
            <a:endParaRPr lang="en-US" sz="2000" dirty="0">
              <a:latin typeface="Bahnschrift" panose="020B0502040204020203" pitchFamily="34" charset="0"/>
            </a:endParaRPr>
          </a:p>
          <a:p>
            <a:r>
              <a:rPr lang="en-US" sz="2400" dirty="0">
                <a:latin typeface="Bahnschrift" panose="020B0502040204020203" pitchFamily="34" charset="0"/>
              </a:rPr>
              <a:t>To overcome this issue, we can give our users the ability to teleport around the environment instead.</a:t>
            </a:r>
          </a:p>
          <a:p>
            <a:pPr lvl="1"/>
            <a:r>
              <a:rPr lang="en-US" sz="2000" dirty="0">
                <a:latin typeface="Bahnschrift" panose="020B0502040204020203" pitchFamily="34" charset="0"/>
              </a:rPr>
              <a:t>This also gives us the freedom to create bigger scenes.</a:t>
            </a:r>
          </a:p>
          <a:p>
            <a:endParaRPr lang="en-US" sz="2400" dirty="0">
              <a:latin typeface="Bahnschrift" panose="020B0502040204020203" pitchFamily="34" charset="0"/>
            </a:endParaRPr>
          </a:p>
          <a:p>
            <a:r>
              <a:rPr lang="en-US" sz="2400" dirty="0">
                <a:latin typeface="Bahnschrift" panose="020B0502040204020203" pitchFamily="34" charset="0"/>
              </a:rPr>
              <a:t>We can implement teleporting by adding a Teleportation Area from XRTK into our project.</a:t>
            </a:r>
          </a:p>
        </p:txBody>
      </p:sp>
    </p:spTree>
    <p:extLst>
      <p:ext uri="{BB962C8B-B14F-4D97-AF65-F5344CB8AC3E}">
        <p14:creationId xmlns:p14="http://schemas.microsoft.com/office/powerpoint/2010/main" val="2706766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4E5970-3812-4B23-BF67-26CB2C14C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Bahnschrift" panose="020B0502040204020203" pitchFamily="34" charset="0"/>
              </a:rPr>
              <a:t>Teleportation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FD8C2D-32F9-4E05-B1D6-A27CCD110B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9"/>
            <a:ext cx="7856913" cy="4486274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Bahnschrift" panose="020B0502040204020203" pitchFamily="34" charset="0"/>
              </a:rPr>
              <a:t>A Teleportation Area is a component that our Interactors (aka our Controllers) can detect and interact with to move our users.</a:t>
            </a:r>
          </a:p>
          <a:p>
            <a:endParaRPr lang="en-US" sz="2400" dirty="0">
              <a:latin typeface="Bahnschrift" panose="020B0502040204020203" pitchFamily="34" charset="0"/>
            </a:endParaRPr>
          </a:p>
          <a:p>
            <a:r>
              <a:rPr lang="en-US" sz="2400" dirty="0">
                <a:latin typeface="Bahnschrift" panose="020B0502040204020203" pitchFamily="34" charset="0"/>
              </a:rPr>
              <a:t>To create one, right click in the Hierarchy and select XR &gt; Teleportation Area.</a:t>
            </a:r>
          </a:p>
          <a:p>
            <a:pPr lvl="1"/>
            <a:r>
              <a:rPr lang="en-US" sz="2000" dirty="0">
                <a:latin typeface="Bahnschrift" panose="020B0502040204020203" pitchFamily="34" charset="0"/>
              </a:rPr>
              <a:t>A white plane will be added to your scene.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418D8A-CE20-4157-B723-B926876CB0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8150" y="2618509"/>
            <a:ext cx="3353063" cy="41147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255AF0D-4894-43A9-8DC1-AC86DAFA19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1843" y="4443599"/>
            <a:ext cx="4226307" cy="2289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6466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4E5970-3812-4B23-BF67-26CB2C14C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Bahnschrift" panose="020B0502040204020203" pitchFamily="34" charset="0"/>
              </a:rPr>
              <a:t>Teleportation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FD8C2D-32F9-4E05-B1D6-A27CCD110B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7956665" cy="4735049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Bahnschrift" panose="020B0502040204020203" pitchFamily="34" charset="0"/>
              </a:rPr>
              <a:t>With the Teleportation Area added, replace the current ground plane with it instead.</a:t>
            </a:r>
          </a:p>
          <a:p>
            <a:endParaRPr lang="en-US" sz="2400" dirty="0">
              <a:latin typeface="Bahnschrift" panose="020B0502040204020203" pitchFamily="34" charset="0"/>
            </a:endParaRPr>
          </a:p>
          <a:p>
            <a:r>
              <a:rPr lang="en-US" sz="2400" dirty="0">
                <a:latin typeface="Bahnschrift" panose="020B0502040204020203" pitchFamily="34" charset="0"/>
              </a:rPr>
              <a:t>Now, add a Locomotion System (Action-based) object into your scene.</a:t>
            </a:r>
          </a:p>
          <a:p>
            <a:pPr lvl="1"/>
            <a:r>
              <a:rPr lang="en-US" sz="2000" dirty="0">
                <a:latin typeface="Bahnschrift" panose="020B0502040204020203" pitchFamily="34" charset="0"/>
              </a:rPr>
              <a:t>Right click on the Hierarchy and select XR &gt; Locomotion System (Action-based).</a:t>
            </a:r>
          </a:p>
          <a:p>
            <a:endParaRPr lang="en-US" sz="2400" dirty="0">
              <a:latin typeface="Bahnschrift" panose="020B0502040204020203" pitchFamily="34" charset="0"/>
            </a:endParaRPr>
          </a:p>
          <a:p>
            <a:r>
              <a:rPr lang="en-US" sz="2400" dirty="0">
                <a:latin typeface="Bahnschrift" panose="020B0502040204020203" pitchFamily="34" charset="0"/>
              </a:rPr>
              <a:t>The Locomotion System will be responsible for moving our XR Origin through VR input (instead of physical movements).</a:t>
            </a:r>
          </a:p>
          <a:p>
            <a:pPr lvl="1"/>
            <a:r>
              <a:rPr lang="en-US" sz="2000" dirty="0">
                <a:latin typeface="Bahnschrift" panose="020B0502040204020203" pitchFamily="34" charset="0"/>
              </a:rPr>
              <a:t>It is a necessity in order to implement teleporting.</a:t>
            </a:r>
          </a:p>
          <a:p>
            <a:pPr marL="0" indent="0">
              <a:buNone/>
            </a:pPr>
            <a:endParaRPr lang="en-US" sz="2400" dirty="0">
              <a:latin typeface="Bahnschrift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6252C5-44D1-453E-9F57-A49D8BF358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0638" y="2726575"/>
            <a:ext cx="3391361" cy="4131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0724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4E5970-3812-4B23-BF67-26CB2C14C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Bahnschrift" panose="020B0502040204020203" pitchFamily="34" charset="0"/>
              </a:rPr>
              <a:t>Teleportation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FD8C2D-32F9-4E05-B1D6-A27CCD110B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690688"/>
            <a:ext cx="6626628" cy="4735049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Bahnschrift" panose="020B0502040204020203" pitchFamily="34" charset="0"/>
              </a:rPr>
              <a:t>Look for the Locomotion System component in the object.</a:t>
            </a:r>
          </a:p>
          <a:p>
            <a:endParaRPr lang="en-US" sz="2400" dirty="0">
              <a:latin typeface="Bahnschrift" panose="020B0502040204020203" pitchFamily="34" charset="0"/>
            </a:endParaRPr>
          </a:p>
          <a:p>
            <a:r>
              <a:rPr lang="en-US" sz="2400" dirty="0">
                <a:latin typeface="Bahnschrift" panose="020B0502040204020203" pitchFamily="34" charset="0"/>
              </a:rPr>
              <a:t>You will notice that the property “XR Origin” is currently ‘None’.</a:t>
            </a:r>
          </a:p>
          <a:p>
            <a:endParaRPr lang="en-US" sz="2400" dirty="0">
              <a:latin typeface="Bahnschrift" panose="020B0502040204020203" pitchFamily="34" charset="0"/>
            </a:endParaRPr>
          </a:p>
          <a:p>
            <a:r>
              <a:rPr lang="en-US" sz="2400" dirty="0">
                <a:latin typeface="Bahnschrift" panose="020B0502040204020203" pitchFamily="34" charset="0"/>
              </a:rPr>
              <a:t>Drag and drop the XR Origin object you have in your scene into this property.</a:t>
            </a:r>
          </a:p>
          <a:p>
            <a:endParaRPr lang="en-US" sz="2400" dirty="0">
              <a:latin typeface="Bahnschrift" panose="020B0502040204020203" pitchFamily="34" charset="0"/>
            </a:endParaRPr>
          </a:p>
          <a:p>
            <a:r>
              <a:rPr lang="en-US" sz="2400" dirty="0">
                <a:latin typeface="Bahnschrift" panose="020B0502040204020203" pitchFamily="34" charset="0"/>
              </a:rPr>
              <a:t>Once that is done, you will be able to teleport using your Ray Interactor and the grip button.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E96D46-041D-4DF6-8BB8-550C03FA38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3072" y="1690688"/>
            <a:ext cx="4558928" cy="51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3316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AFBCB11E-07F3-48B7-8B47-7E50039C99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229340"/>
          </a:xfrm>
        </p:spPr>
        <p:txBody>
          <a:bodyPr>
            <a:normAutofit/>
          </a:bodyPr>
          <a:lstStyle/>
          <a:p>
            <a:pPr algn="ctr"/>
            <a:r>
              <a:rPr lang="en-US" sz="8000" dirty="0">
                <a:solidFill>
                  <a:srgbClr val="00A79D"/>
                </a:solidFill>
                <a:latin typeface="Bahnschrift" panose="020B0502040204020203" pitchFamily="34" charset="0"/>
              </a:rPr>
              <a:t>Demo Time!</a:t>
            </a:r>
          </a:p>
        </p:txBody>
      </p:sp>
    </p:spTree>
    <p:extLst>
      <p:ext uri="{BB962C8B-B14F-4D97-AF65-F5344CB8AC3E}">
        <p14:creationId xmlns:p14="http://schemas.microsoft.com/office/powerpoint/2010/main" val="32384661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4E5970-3812-4B23-BF67-26CB2C14C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Bahnschrift" panose="020B0502040204020203" pitchFamily="34" charset="0"/>
              </a:rPr>
              <a:t>Teleportation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FD8C2D-32F9-4E05-B1D6-A27CCD110B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7108767" cy="4735049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Bahnschrift" panose="020B0502040204020203" pitchFamily="34" charset="0"/>
              </a:rPr>
              <a:t>A Teleportation Anchor functions the same way as a Teleportation Area, but it has the additional feature of snapping the user to a specified transform.</a:t>
            </a:r>
          </a:p>
          <a:p>
            <a:endParaRPr lang="en-US" sz="2400" dirty="0">
              <a:latin typeface="Bahnschrift" panose="020B0502040204020203" pitchFamily="34" charset="0"/>
            </a:endParaRPr>
          </a:p>
          <a:p>
            <a:r>
              <a:rPr lang="en-US" sz="2400" dirty="0">
                <a:latin typeface="Bahnschrift" panose="020B0502040204020203" pitchFamily="34" charset="0"/>
              </a:rPr>
              <a:t>To create a Teleportation Anchor, right click in the Hierarchy and select XR &gt; Teleportation Anchor.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7B93B9-BD30-40FC-8BA1-7C3C01D173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6388" y="1690688"/>
            <a:ext cx="4185612" cy="51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353247"/>
      </p:ext>
    </p:extLst>
  </p:cSld>
  <p:clrMapOvr>
    <a:masterClrMapping/>
  </p:clrMapOvr>
</p:sld>
</file>

<file path=ppt/theme/theme1.xml><?xml version="1.0" encoding="utf-8"?>
<a:theme xmlns:a="http://schemas.openxmlformats.org/drawingml/2006/main" name="NP Slide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P Slides" id="{81099FB7-B8E4-493E-A78F-1C1AA39232D5}" vid="{4421FC03-C720-421B-87F2-A29498A9B24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TM16401371[[fn=Atlas]]</Template>
  <TotalTime>8675</TotalTime>
  <Words>1530</Words>
  <Application>Microsoft Office PowerPoint</Application>
  <PresentationFormat>Widescreen</PresentationFormat>
  <Paragraphs>173</Paragraphs>
  <Slides>26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Arial</vt:lpstr>
      <vt:lpstr>Bahnschrift</vt:lpstr>
      <vt:lpstr>Calibri</vt:lpstr>
      <vt:lpstr>Calibri Light</vt:lpstr>
      <vt:lpstr>NP Slides</vt:lpstr>
      <vt:lpstr>Immersive Technology Development</vt:lpstr>
      <vt:lpstr>Recap</vt:lpstr>
      <vt:lpstr>Lesson Objectives</vt:lpstr>
      <vt:lpstr>Movement in VR</vt:lpstr>
      <vt:lpstr>Teleportation</vt:lpstr>
      <vt:lpstr>Teleportation</vt:lpstr>
      <vt:lpstr>Teleportation</vt:lpstr>
      <vt:lpstr>Demo Time!</vt:lpstr>
      <vt:lpstr>Teleportation</vt:lpstr>
      <vt:lpstr>Teleportation</vt:lpstr>
      <vt:lpstr>Teleportation</vt:lpstr>
      <vt:lpstr>Teleportation</vt:lpstr>
      <vt:lpstr>Demo Time!</vt:lpstr>
      <vt:lpstr>UI for VR</vt:lpstr>
      <vt:lpstr>UI for VR</vt:lpstr>
      <vt:lpstr>Types of UI</vt:lpstr>
      <vt:lpstr>Types of UI</vt:lpstr>
      <vt:lpstr>Types of UI</vt:lpstr>
      <vt:lpstr>Types of UI</vt:lpstr>
      <vt:lpstr>UI for VR</vt:lpstr>
      <vt:lpstr>UI for VR</vt:lpstr>
      <vt:lpstr>UI for VR</vt:lpstr>
      <vt:lpstr>UI for VR</vt:lpstr>
      <vt:lpstr>Demo Time!</vt:lpstr>
      <vt:lpstr>Summary</vt:lpstr>
      <vt:lpstr>Class Exercise (Individual)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Interactive 3D Experience</dc:title>
  <dc:creator>Elyas Chua Aziz</dc:creator>
  <cp:lastModifiedBy>Elyas Chua Aziz</cp:lastModifiedBy>
  <cp:revision>511</cp:revision>
  <dcterms:created xsi:type="dcterms:W3CDTF">2020-11-09T15:05:45Z</dcterms:created>
  <dcterms:modified xsi:type="dcterms:W3CDTF">2021-12-07T07:08:39Z</dcterms:modified>
</cp:coreProperties>
</file>